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8" r:id="rId7"/>
    <p:sldId id="269" r:id="rId8"/>
    <p:sldId id="270" r:id="rId9"/>
    <p:sldId id="271" r:id="rId10"/>
    <p:sldId id="272" r:id="rId11"/>
    <p:sldId id="273" r:id="rId12"/>
    <p:sldId id="276" r:id="rId13"/>
    <p:sldId id="274" r:id="rId14"/>
    <p:sldId id="275" r:id="rId15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642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4F7D-CE79-4D23-9731-2A2CCED1F432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4C45-78F6-4A31-97AD-055893623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91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4F7D-CE79-4D23-9731-2A2CCED1F432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4C45-78F6-4A31-97AD-055893623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83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4F7D-CE79-4D23-9731-2A2CCED1F432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4C45-78F6-4A31-97AD-055893623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17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4F7D-CE79-4D23-9731-2A2CCED1F432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4C45-78F6-4A31-97AD-055893623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572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4F7D-CE79-4D23-9731-2A2CCED1F432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4C45-78F6-4A31-97AD-055893623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436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4F7D-CE79-4D23-9731-2A2CCED1F432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4C45-78F6-4A31-97AD-055893623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803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4F7D-CE79-4D23-9731-2A2CCED1F432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4C45-78F6-4A31-97AD-055893623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5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4F7D-CE79-4D23-9731-2A2CCED1F432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4C45-78F6-4A31-97AD-055893623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702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4F7D-CE79-4D23-9731-2A2CCED1F432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4C45-78F6-4A31-97AD-055893623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1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4F7D-CE79-4D23-9731-2A2CCED1F432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4C45-78F6-4A31-97AD-055893623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944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4F7D-CE79-4D23-9731-2A2CCED1F432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4C45-78F6-4A31-97AD-055893623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40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34F7D-CE79-4D23-9731-2A2CCED1F432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A4C45-78F6-4A31-97AD-055893623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48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ectrumofteachingstyles.org/e-book-download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Embedding the Spectrum in PETE: A Layered Approach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44963"/>
          </a:xfrm>
        </p:spPr>
        <p:txBody>
          <a:bodyPr>
            <a:normAutofit/>
          </a:bodyPr>
          <a:lstStyle/>
          <a:p>
            <a:pPr marL="0" indent="0" algn="ctr">
              <a:buNone/>
              <a:tabLst>
                <a:tab pos="342900" algn="dec"/>
                <a:tab pos="571500" algn="l"/>
              </a:tabLst>
            </a:pPr>
            <a:endParaRPr lang="en-US" sz="2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  <a:tabLst>
                <a:tab pos="342900" algn="dec"/>
                <a:tab pos="571500" algn="l"/>
              </a:tabLst>
            </a:pPr>
            <a:endParaRPr lang="en-US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  <a:tabLst>
                <a:tab pos="342900" algn="dec"/>
                <a:tab pos="571500" algn="l"/>
              </a:tabLst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Byra, Kelly Simonton &amp; </a:t>
            </a:r>
          </a:p>
          <a:p>
            <a:pPr marL="0" indent="0" algn="ctr">
              <a:buNone/>
              <a:tabLst>
                <a:tab pos="342900" algn="dec"/>
                <a:tab pos="571500" algn="l"/>
              </a:tabLst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Angela Simonton</a:t>
            </a:r>
          </a:p>
          <a:p>
            <a:pPr marL="0" indent="0" algn="ctr">
              <a:buNone/>
              <a:tabLst>
                <a:tab pos="342900" algn="dec"/>
                <a:tab pos="571500" algn="l"/>
              </a:tabLst>
            </a:pPr>
            <a:endParaRPr lang="en-US" sz="2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  <a:tabLst>
                <a:tab pos="342900" algn="dec"/>
                <a:tab pos="571500" algn="l"/>
              </a:tabLst>
            </a:pPr>
            <a:endParaRPr lang="en-US" sz="2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942459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1" descr="4E392EA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267200"/>
            <a:ext cx="4008438" cy="86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317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4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Fall Semester YEAR 4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Curric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ulum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&amp; Lab 3)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 marL="457200" indent="-457200">
              <a:buNone/>
              <a:tabLst>
                <a:tab pos="457200" algn="l"/>
              </a:tabLst>
            </a:pPr>
            <a:r>
              <a:rPr lang="en-US" sz="2400" b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Spectrum </a:t>
            </a:r>
            <a:r>
              <a:rPr lang="en-US" sz="24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</a:t>
            </a:r>
            <a:r>
              <a:rPr lang="en-US" sz="2400" b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endParaRPr lang="en-US" sz="20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None/>
              <a:tabLst>
                <a:tab pos="457200" algn="l"/>
              </a:tabLst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	Discuss/explain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the Spectrum serves as the pedagogical framework for the delivery of units of instruction within the Sport Education Model and the Tactical Approach to Teaching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Games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None/>
              <a:tabLst>
                <a:tab pos="457200" algn="l"/>
              </a:tabLst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	Teach grades 6-12 Spectrum episodes within the context of the Sport Education Model and the Tactical Approach to Teaching Games</a:t>
            </a:r>
          </a:p>
          <a:p>
            <a:pPr marL="457200" indent="-457200">
              <a:buNone/>
              <a:tabLst>
                <a:tab pos="457200" algn="l"/>
              </a:tabLst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Reflect on Spectrum episodes taught</a:t>
            </a:r>
          </a:p>
          <a:p>
            <a:pPr marL="0" indent="0">
              <a:buNone/>
              <a:tabLst>
                <a:tab pos="457200" algn="l"/>
              </a:tabLst>
            </a:pPr>
            <a:endParaRPr lang="en-US" sz="10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en-US" sz="2400" b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Models-based </a:t>
            </a:r>
            <a:r>
              <a:rPr lang="en-US" sz="24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Sport Education Model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	Tactical Approach to Teaching Games</a:t>
            </a:r>
          </a:p>
        </p:txBody>
      </p:sp>
    </p:spTree>
    <p:extLst>
      <p:ext uri="{BB962C8B-B14F-4D97-AF65-F5344CB8AC3E}">
        <p14:creationId xmlns:p14="http://schemas.microsoft.com/office/powerpoint/2010/main" val="125167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Spring Semester YEAR 4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 marL="457200" indent="-457200" algn="ctr">
              <a:buNone/>
              <a:tabLst>
                <a:tab pos="457200" algn="l"/>
              </a:tabLst>
            </a:pP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 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 Teaching Experience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None/>
              <a:tabLst>
                <a:tab pos="457200" algn="l"/>
              </a:tabLst>
            </a:pPr>
            <a:endParaRPr lang="en-US" sz="10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None/>
              <a:tabLst>
                <a:tab pos="457200" algn="l"/>
              </a:tabLst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Full-time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teaching experience (16 weeks)</a:t>
            </a:r>
            <a:endParaRPr lang="en-US" sz="20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~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weeks at the elementary level (K-5)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~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weeks at the secondary level (6-12)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457200" indent="-457200">
              <a:buNone/>
              <a:tabLst>
                <a:tab pos="457200" algn="l"/>
              </a:tabLst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Focus . . .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to become a full-time teacher</a:t>
            </a:r>
            <a:endParaRPr lang="en-US" sz="11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None/>
              <a:tabLst>
                <a:tab pos="457200" algn="l"/>
              </a:tabLst>
            </a:pPr>
            <a:endParaRPr lang="en-US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51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Spring Semester YEAR 4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(Student Teaching)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 marL="457200" indent="-457200">
              <a:buNone/>
              <a:tabLst>
                <a:tab pos="457200" algn="l"/>
              </a:tabLst>
            </a:pPr>
            <a:r>
              <a:rPr lang="en-US" sz="2400" b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Spectrum </a:t>
            </a:r>
            <a:r>
              <a:rPr lang="en-US" sz="24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Activities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None/>
              <a:tabLst>
                <a:tab pos="457200" algn="l"/>
              </a:tabLst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	Teach grades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PK-6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Spectrum episodes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grades 6-12 Spectrum episodes within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context of the Sport Education Model and Tactical Approach to Teaching Games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	Reflect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significance of the Spectrum as a pedagogical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framework</a:t>
            </a:r>
          </a:p>
          <a:p>
            <a:pPr marL="0" indent="0">
              <a:buNone/>
              <a:tabLst>
                <a:tab pos="457200" algn="l"/>
              </a:tabLst>
            </a:pPr>
            <a:endParaRPr lang="en-US" sz="1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en-US" sz="24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Models-based Practice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None/>
              <a:tabLst>
                <a:tab pos="457200" algn="l"/>
              </a:tabLst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	Incorporate the Sport Education Model and Tactical Approach to Teaching Games based on grade cluster and cooperating teacher</a:t>
            </a:r>
            <a:endParaRPr lang="en-US" sz="20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701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Closure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how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PETE students learn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Spectrum of Teaching Styles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 the University of Wyoming. </a:t>
            </a:r>
          </a:p>
          <a:p>
            <a:pPr marL="0" indent="0">
              <a:buNone/>
            </a:pPr>
            <a:endParaRPr lang="en-US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you!</a:t>
            </a:r>
          </a:p>
          <a:p>
            <a:pPr marL="0" indent="0">
              <a:buNone/>
            </a:pPr>
            <a:endParaRPr lang="en-US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</a:p>
          <a:p>
            <a:pPr marL="0" indent="0">
              <a:buNone/>
            </a:pPr>
            <a:endParaRPr lang="en-US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4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Readings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  <a:tabLst>
                <a:tab pos="342900" algn="l"/>
              </a:tabLst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Byra, M. (2020). Teaching SPECTRUM style – Part 3: Learning through critical thinking (invited article).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Runner Journal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Alberta Health and Physical Education Council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51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(1), 27-33.</a:t>
            </a:r>
          </a:p>
          <a:p>
            <a:pPr>
              <a:buNone/>
              <a:tabLst>
                <a:tab pos="342900" algn="l"/>
              </a:tabLst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Byra, M. (2019). Teaching SPECTRUM style – Part 2 (invited article).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Runner Journal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Alberta Health and Physical Education Council, 50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(1), 15-24.</a:t>
            </a:r>
          </a:p>
          <a:p>
            <a:pPr>
              <a:buNone/>
              <a:tabLst>
                <a:tab pos="342900" algn="l"/>
              </a:tabLst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Byra, M. (2018). Teaching SPECTRUM style – Part 1 (invited article).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Runner Journal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Alberta Health and Physical Education Council, 49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(1), 24-31. 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  <a:tabLst>
                <a:tab pos="342900" algn="l"/>
              </a:tabLst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Byra, M. (2004). Applying a task progression to the reciprocal style of teaching.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Physical Education, Recreation, and Dance, 75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(2), 42-46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  <a:tabLst>
                <a:tab pos="342900" algn="l"/>
              </a:tabLst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Garn, A., &amp; Byra, M. (2002). Psychomotor, cognitive, and social development Spectrum style.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Elementary Physical Education, 13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(2), 8-13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  <a:tabLst>
                <a:tab pos="342900" algn="l"/>
              </a:tabLst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Hall, T.J., &amp;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McCullick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B.. (2002). Discover, design, and invent: Divergent production.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Elementary Physical Education, 13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(2), 22-24.</a:t>
            </a:r>
          </a:p>
          <a:p>
            <a:pPr>
              <a:buNone/>
              <a:tabLst>
                <a:tab pos="342900" algn="l"/>
              </a:tabLst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Jackson, J.A., &amp;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Dorgo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 (2002). Maximizing learning through the reciprocal style of teaching.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Elementary Physical Education, 13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(2), 14-18.</a:t>
            </a:r>
          </a:p>
          <a:p>
            <a:pPr>
              <a:buNone/>
              <a:tabLst>
                <a:tab pos="342900" algn="l"/>
              </a:tabLst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Jenkins, J.M., &amp;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Todorovich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J.R. (2002). Inclusion style of teaching: A powerful relationship with the national standards.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Elementary Physical Education, 13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(2),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19-21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  <a:tabLst>
                <a:tab pos="342900" algn="l"/>
              </a:tabLst>
            </a:pP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McCullick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B., &amp; Byra, M. (2002). Spectrum teaching styles and the national standards for physical education: Introduction.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Elementary Physical Education, 13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(2), 6-7.</a:t>
            </a:r>
          </a:p>
          <a:p>
            <a:pPr>
              <a:buNone/>
              <a:tabLst>
                <a:tab pos="342900" algn="l"/>
              </a:tabLst>
            </a:pP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Mosston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M., &amp; Ashworth, S. (2008).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physical education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(First Online Edition; 6</a:t>
            </a:r>
            <a:r>
              <a:rPr lang="en-US" sz="1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ed.). Spectrum Institute for Teaching and Learning. </a:t>
            </a:r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http://www.spectrumofteachingstyles.org/e-book-download.php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  <a:tabLst>
                <a:tab pos="342900" algn="l"/>
              </a:tabLst>
            </a:pPr>
            <a:endParaRPr lang="en-US" sz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  <a:tabLst>
                <a:tab pos="342900" algn="l"/>
              </a:tabLst>
            </a:pPr>
            <a:endParaRPr lang="en-US" sz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  <a:tabLst>
                <a:tab pos="342900" algn="l"/>
              </a:tabLst>
            </a:pPr>
            <a:endParaRPr lang="en-US" sz="12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23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Overview </a:t>
            </a:r>
            <a:endParaRPr lang="en-US" sz="3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4-Year PETE Program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342900" algn="l"/>
              </a:tabLst>
            </a:pPr>
            <a:endParaRPr lang="en-US" sz="1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857250">
              <a:buNone/>
              <a:tabLst>
                <a:tab pos="4114800" algn="l"/>
              </a:tabLst>
            </a:pPr>
            <a:r>
              <a:rPr lang="en-US" sz="2000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Spectrum “Activities”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896938">
              <a:buNone/>
              <a:tabLst>
                <a:tab pos="4114800" algn="l"/>
              </a:tabLst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Participate	1 &amp; 2, 3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896938">
              <a:buNone/>
              <a:tabLst>
                <a:tab pos="4114800" algn="l"/>
              </a:tabLst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	1 &amp; 2, 3, 4</a:t>
            </a:r>
          </a:p>
          <a:p>
            <a:pPr marL="0" indent="0" defTabSz="896938">
              <a:buNone/>
              <a:tabLst>
                <a:tab pos="4114800" algn="l"/>
              </a:tabLst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Peer-teach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 &amp; 2, 3</a:t>
            </a:r>
          </a:p>
          <a:p>
            <a:pPr marL="0" indent="0" defTabSz="896938">
              <a:buNone/>
              <a:tabLst>
                <a:tab pos="4114800" algn="l"/>
              </a:tabLst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Spectrum-based Methods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ourse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</a:t>
            </a:r>
          </a:p>
          <a:p>
            <a:pPr marL="0" indent="0" defTabSz="896938">
              <a:buNone/>
              <a:tabLst>
                <a:tab pos="4114800" algn="l"/>
              </a:tabLst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 in Schools	3, 4</a:t>
            </a:r>
          </a:p>
          <a:p>
            <a:pPr marL="0" indent="0" defTabSz="896938">
              <a:buNone/>
              <a:tabLst>
                <a:tab pos="4114800" algn="l"/>
              </a:tabLst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Reflect	3, 4</a:t>
            </a:r>
          </a:p>
          <a:p>
            <a:pPr marL="0" indent="0" defTabSz="896938">
              <a:buNone/>
              <a:tabLst>
                <a:tab pos="4114800" algn="l"/>
              </a:tabLst>
            </a:pPr>
            <a:endParaRPr lang="en-US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896938">
              <a:buNone/>
              <a:tabLst>
                <a:tab pos="4114800" algn="l"/>
              </a:tabLst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NOTE: Curriculum Models</a:t>
            </a:r>
          </a:p>
        </p:txBody>
      </p:sp>
    </p:spTree>
    <p:extLst>
      <p:ext uri="{BB962C8B-B14F-4D97-AF65-F5344CB8AC3E}">
        <p14:creationId xmlns:p14="http://schemas.microsoft.com/office/powerpoint/2010/main" val="3323671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Years 1 &amp; 2 </a:t>
            </a:r>
            <a:endParaRPr lang="en-US" sz="3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 marL="457200" indent="-457200" algn="ctr">
              <a:buNone/>
              <a:tabLst>
                <a:tab pos="457200" algn="l"/>
              </a:tabLst>
            </a:pP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COURSES – Movement Cores</a:t>
            </a:r>
            <a:endParaRPr lang="en-US" sz="11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None/>
              <a:tabLst>
                <a:tab pos="457200" algn="l"/>
              </a:tabLst>
            </a:pPr>
            <a:endParaRPr lang="en-US" sz="10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None/>
              <a:tabLst>
                <a:tab pos="457200" algn="l"/>
              </a:tabLst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Movement Core I: Striking/Fielding/Invasion Games</a:t>
            </a:r>
          </a:p>
          <a:p>
            <a:pPr marL="457200" indent="-457200">
              <a:buNone/>
              <a:tabLst>
                <a:tab pos="457200" algn="l"/>
              </a:tabLst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Movement Core II: Net and Target Games</a:t>
            </a:r>
          </a:p>
          <a:p>
            <a:pPr marL="457200" indent="-457200">
              <a:buNone/>
              <a:tabLst>
                <a:tab pos="457200" algn="l"/>
              </a:tabLst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Movement Core III: Outdoor Adventure Education</a:t>
            </a:r>
          </a:p>
          <a:p>
            <a:pPr marL="457200" indent="-457200">
              <a:buNone/>
              <a:tabLst>
                <a:tab pos="457200" algn="l"/>
              </a:tabLst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Movement Core IV: Fund. Motor Skills/Individual Activities</a:t>
            </a:r>
          </a:p>
          <a:p>
            <a:pPr marL="457200" indent="-457200">
              <a:buNone/>
              <a:tabLst>
                <a:tab pos="457200" algn="l"/>
              </a:tabLst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Movement Core V: Physical Fitness and Physical Activity</a:t>
            </a:r>
          </a:p>
          <a:p>
            <a:pPr marL="457200" indent="-457200">
              <a:buNone/>
              <a:tabLst>
                <a:tab pos="457200" algn="l"/>
              </a:tabLst>
            </a:pPr>
            <a:endParaRPr lang="en-US" sz="1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None/>
              <a:tabLst>
                <a:tab pos="457200" algn="l"/>
              </a:tabLst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Two or three 50-min sessions per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 (15 weeks)</a:t>
            </a:r>
            <a:endParaRPr lang="en-US" sz="20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None/>
              <a:tabLst>
                <a:tab pos="457200" algn="l"/>
              </a:tabLst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Lecture- and physical activity-based</a:t>
            </a:r>
          </a:p>
          <a:p>
            <a:pPr marL="457200" indent="-457200">
              <a:buNone/>
              <a:tabLst>
                <a:tab pos="457200" algn="l"/>
              </a:tabLst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20-24 students</a:t>
            </a:r>
          </a:p>
          <a:p>
            <a:pPr marL="457200" indent="-457200">
              <a:buNone/>
              <a:tabLst>
                <a:tab pos="457200" algn="l"/>
              </a:tabLst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Enrolled in 1 or 2 movement core courses per semester</a:t>
            </a:r>
          </a:p>
          <a:p>
            <a:pPr marL="457200" indent="-457200">
              <a:buNone/>
              <a:tabLst>
                <a:tab pos="457200" algn="l"/>
              </a:tabLst>
            </a:pPr>
            <a:endParaRPr lang="en-US" sz="24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8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YEARS 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&amp; 2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(Movement Cores) 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 marL="457200" indent="-457200">
              <a:buNone/>
              <a:tabLst>
                <a:tab pos="457200" algn="l"/>
              </a:tabLst>
            </a:pPr>
            <a:r>
              <a:rPr lang="en-US" sz="2400" b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Spectrum Learning Activities</a:t>
            </a:r>
            <a:endParaRPr lang="en-US" sz="1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	Participate in Spectrum episodes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	Read about the Spectrum (applied/practical articles)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Peer-teach Spectrum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pisodes</a:t>
            </a:r>
          </a:p>
          <a:p>
            <a:pPr marL="0" indent="0">
              <a:buNone/>
              <a:tabLst>
                <a:tab pos="457200" algn="l"/>
              </a:tabLst>
            </a:pPr>
            <a:endParaRPr lang="en-US" sz="1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en-US" sz="2400" b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Models-based Practice</a:t>
            </a:r>
            <a:endParaRPr lang="en-US" sz="1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	Tactical Approach to Teaching Games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	Sport Educational Model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Skill Theme Approach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	Outdoor/Adventure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Models</a:t>
            </a:r>
          </a:p>
          <a:p>
            <a:pPr marL="0" indent="0">
              <a:buNone/>
              <a:tabLst>
                <a:tab pos="457200" algn="l"/>
              </a:tabLst>
            </a:pPr>
            <a:endParaRPr lang="en-US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04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Fall 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Semester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 3</a:t>
            </a:r>
            <a:endParaRPr lang="en-US" sz="3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 marL="457200" indent="-457200" algn="ctr">
              <a:buNone/>
              <a:tabLst>
                <a:tab pos="457200" algn="l"/>
              </a:tabLst>
            </a:pP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 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Teaching Lab 1</a:t>
            </a:r>
          </a:p>
          <a:p>
            <a:pPr marL="457200" indent="-457200">
              <a:buNone/>
              <a:tabLst>
                <a:tab pos="457200" algn="l"/>
              </a:tabLst>
            </a:pPr>
            <a:endParaRPr lang="en-US" sz="10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None/>
              <a:tabLst>
                <a:tab pos="457200" algn="l"/>
              </a:tabLst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First formal teaching experience for PETE students (13-20)</a:t>
            </a:r>
          </a:p>
          <a:p>
            <a:pPr marL="457200" indent="-457200">
              <a:buNone/>
              <a:tabLst>
                <a:tab pos="457200" algn="l"/>
              </a:tabLst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Three 50-min sessions per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 (15 weeks)</a:t>
            </a:r>
            <a:endParaRPr lang="en-US" sz="20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~ Weeks 1-4 . . . preparation (lecture and peer teaching)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~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Weeks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5-8 . . . peer teaching and PK-2 observation in schools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~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Weeks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9-15 . . . PK-2 teaching in schools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Focus . . . lesson planning, classroom management, demonstration/posing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problems, feedback</a:t>
            </a:r>
          </a:p>
          <a:p>
            <a:pPr marL="0" indent="0">
              <a:buNone/>
            </a:pPr>
            <a:endParaRPr lang="en-US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9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Fall Semester YEAR 3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(Teaching Lab 1)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 marL="457200" indent="-457200">
              <a:buNone/>
              <a:tabLst>
                <a:tab pos="457200" algn="l"/>
              </a:tabLst>
            </a:pPr>
            <a:r>
              <a:rPr lang="en-US" sz="2400" b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Spectrum </a:t>
            </a:r>
            <a:r>
              <a:rPr lang="en-US" sz="24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Activities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	Participate in Spectrum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episodes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 startAt="2"/>
              <a:tabLst>
                <a:tab pos="457200" algn="l"/>
              </a:tabLst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Peer-teach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Spectrum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episodes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Teach PK-2 in schools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457200" algn="l"/>
              </a:tabLst>
            </a:pPr>
            <a:endParaRPr lang="en-US" sz="105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en-US" sz="24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Models-based Practice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None/>
              <a:tabLst>
                <a:tab pos="457200" algn="l"/>
              </a:tabLst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Skill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Theme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Approach (content development – informing, extending, refining, and applying)</a:t>
            </a:r>
          </a:p>
          <a:p>
            <a:pPr marL="0" indent="0">
              <a:buNone/>
            </a:pPr>
            <a:endParaRPr lang="en-US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33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Spring Semester YEAR 3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pPr marL="457200" indent="-457200" algn="ctr">
              <a:buNone/>
              <a:tabLst>
                <a:tab pos="457200" algn="l"/>
              </a:tabLst>
            </a:pP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 1 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Teaching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 in PE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None/>
              <a:tabLst>
                <a:tab pos="457200" algn="l"/>
              </a:tabLst>
            </a:pPr>
            <a:endParaRPr lang="en-US" sz="10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None/>
              <a:tabLst>
                <a:tab pos="457200" algn="l"/>
              </a:tabLst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Three 50-min sessions per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 (15 weeks)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None/>
              <a:tabLst>
                <a:tab pos="457200" algn="l"/>
              </a:tabLst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Focus . . .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Research-based instructional, managerial, and organizational practices revolving around the Spectrum of Teaching Styles</a:t>
            </a:r>
          </a:p>
          <a:p>
            <a:pPr marL="457200" indent="-457200">
              <a:buNone/>
              <a:tabLst>
                <a:tab pos="457200" algn="l"/>
              </a:tabLst>
            </a:pPr>
            <a:endParaRPr lang="en-US" sz="10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buNone/>
              <a:tabLst>
                <a:tab pos="457200" algn="l"/>
              </a:tabLst>
            </a:pP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 2 – Teaching Lab 2</a:t>
            </a:r>
          </a:p>
          <a:p>
            <a:pPr marL="457200" indent="-457200">
              <a:buNone/>
              <a:tabLst>
                <a:tab pos="457200" algn="l"/>
              </a:tabLst>
            </a:pPr>
            <a:endParaRPr lang="en-US" sz="10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None/>
              <a:tabLst>
                <a:tab pos="457200" algn="l"/>
              </a:tabLst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formal teaching experience for PETE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None/>
              <a:tabLst>
                <a:tab pos="457200" algn="l"/>
              </a:tabLst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Six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50-min sessions per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 (15 weeks)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~ Weeks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1-3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. . preparation (lecture and peer teaching)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~ Weeks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4-15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. .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Grades 3-5 teaching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schools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None/>
              <a:tabLst>
                <a:tab pos="457200" algn="l"/>
              </a:tabLst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Focus . . .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planning,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progressions, and assessments informing instruction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841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Spring Semester YEAR 3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 &amp; Lab 2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 marL="457200" indent="-457200">
              <a:buNone/>
              <a:tabLst>
                <a:tab pos="457200" algn="l"/>
              </a:tabLst>
            </a:pPr>
            <a:r>
              <a:rPr lang="en-US" sz="2400" b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Spectrum </a:t>
            </a:r>
            <a:r>
              <a:rPr lang="en-US" sz="24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Activities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	Participate in Spectrum episodes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	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Spectrum-based methods course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Mosston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Ashworth, 2008)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Peer-teach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Spectrum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episodes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	Teach grades 3-5 in schools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	Reflect on Spectrum episodes taught</a:t>
            </a:r>
          </a:p>
          <a:p>
            <a:pPr marL="0" indent="0">
              <a:buNone/>
              <a:tabLst>
                <a:tab pos="457200" algn="l"/>
              </a:tabLst>
            </a:pPr>
            <a:endParaRPr lang="en-US" sz="10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en-US" sz="2400" b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Models-based </a:t>
            </a:r>
            <a:r>
              <a:rPr lang="en-US" sz="24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	Skill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Theme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Approach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	Educational Games Model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Tactical Approach to Teaching Games</a:t>
            </a:r>
          </a:p>
        </p:txBody>
      </p:sp>
    </p:spTree>
    <p:extLst>
      <p:ext uri="{BB962C8B-B14F-4D97-AF65-F5344CB8AC3E}">
        <p14:creationId xmlns:p14="http://schemas.microsoft.com/office/powerpoint/2010/main" val="1673961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Fall Semester YEAR 4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 marL="457200" indent="-457200" algn="ctr">
              <a:buNone/>
              <a:tabLst>
                <a:tab pos="457200" algn="l"/>
              </a:tabLst>
            </a:pP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 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–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Curriculum Development in PE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None/>
              <a:tabLst>
                <a:tab pos="457200" algn="l"/>
              </a:tabLst>
            </a:pPr>
            <a:endParaRPr lang="en-US" sz="10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None/>
              <a:tabLst>
                <a:tab pos="457200" algn="l"/>
              </a:tabLst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Three 50-min sessions per week (15 weeks)</a:t>
            </a:r>
          </a:p>
          <a:p>
            <a:pPr marL="457200" indent="-457200">
              <a:buNone/>
              <a:tabLst>
                <a:tab pos="457200" algn="l"/>
              </a:tabLst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Focus . . .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Standards-based curriculum development, K-12 scope and sequence, and body of evidence/district level assessments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None/>
              <a:tabLst>
                <a:tab pos="457200" algn="l"/>
              </a:tabLst>
            </a:pPr>
            <a:endParaRPr lang="en-US" sz="1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buNone/>
              <a:tabLst>
                <a:tab pos="457200" algn="l"/>
              </a:tabLst>
            </a:pP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 2 –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Teaching Lab 3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None/>
              <a:tabLst>
                <a:tab pos="457200" algn="l"/>
              </a:tabLst>
            </a:pPr>
            <a:endParaRPr lang="en-US" sz="10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None/>
              <a:tabLst>
                <a:tab pos="457200" algn="l"/>
              </a:tabLst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Third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formal teaching experience for PETE students</a:t>
            </a:r>
          </a:p>
          <a:p>
            <a:pPr marL="457200" indent="-457200">
              <a:buNone/>
              <a:tabLst>
                <a:tab pos="457200" algn="l"/>
              </a:tabLst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Six 50-min sessions per week (15 weeks)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~ Weeks 1-3 . . . preparation (lecture and peer teaching)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~ Weeks 4-15 . . . Grades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6-12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teaching in schools</a:t>
            </a:r>
          </a:p>
          <a:p>
            <a:pPr marL="457200" indent="-457200">
              <a:buNone/>
              <a:tabLst>
                <a:tab pos="457200" algn="l"/>
              </a:tabLst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Focus . . . unit planning,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models-based practice,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64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2000</TotalTime>
  <Words>1219</Words>
  <Application>Microsoft Office PowerPoint</Application>
  <PresentationFormat>On-screen Show (4:3)</PresentationFormat>
  <Paragraphs>140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Embedding the Spectrum in PETE: A Layered Approach </vt:lpstr>
      <vt:lpstr>Presentation Overview </vt:lpstr>
      <vt:lpstr>Years 1 &amp; 2 </vt:lpstr>
      <vt:lpstr>YEARS 1 &amp; 2 (Movement Cores) </vt:lpstr>
      <vt:lpstr>Fall Semester YEAR 3</vt:lpstr>
      <vt:lpstr>Fall Semester YEAR 3 (Teaching Lab 1)</vt:lpstr>
      <vt:lpstr>Spring Semester YEAR 3</vt:lpstr>
      <vt:lpstr>Spring Semester YEAR 3 (Methods &amp; Lab 2)</vt:lpstr>
      <vt:lpstr>Fall Semester YEAR 4</vt:lpstr>
      <vt:lpstr>Fall Semester YEAR 4 (Curriculum &amp; Lab 3)</vt:lpstr>
      <vt:lpstr>Spring Semester YEAR 4</vt:lpstr>
      <vt:lpstr>Spring Semester YEAR 4 (Student Teaching)</vt:lpstr>
      <vt:lpstr>Closure</vt:lpstr>
      <vt:lpstr>Readings</vt:lpstr>
    </vt:vector>
  </TitlesOfParts>
  <Company>University of Wyoming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</dc:title>
  <dc:creator>Mark T. Byra</dc:creator>
  <cp:lastModifiedBy>Mark Byra</cp:lastModifiedBy>
  <cp:revision>521</cp:revision>
  <cp:lastPrinted>2019-02-27T20:20:21Z</cp:lastPrinted>
  <dcterms:created xsi:type="dcterms:W3CDTF">2013-11-26T18:31:14Z</dcterms:created>
  <dcterms:modified xsi:type="dcterms:W3CDTF">2022-03-16T18:25:29Z</dcterms:modified>
</cp:coreProperties>
</file>